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8A1A"/>
    <a:srgbClr val="0A4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2" autoAdjust="0"/>
    <p:restoredTop sz="94660"/>
  </p:normalViewPr>
  <p:slideViewPr>
    <p:cSldViewPr snapToGrid="0">
      <p:cViewPr varScale="1">
        <p:scale>
          <a:sx n="42" d="100"/>
          <a:sy n="42" d="100"/>
        </p:scale>
        <p:origin x="43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4C52F-81E8-4897-A0B7-8FC8D1470D30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D0A32-7251-4FD2-8955-1B0B361AC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32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D0A32-7251-4FD2-8955-1B0B361ACC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94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D0A32-7251-4FD2-8955-1B0B361ACC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04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84637-62FD-E2FC-1D1F-739B51F56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BC2BC-09BC-E8B3-93DF-7F663E8851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286948-D366-3ED6-96E3-0FD09806A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AA38DE-F807-1D30-2A0A-D08A85FE4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D0A32-7251-4FD2-8955-1B0B361ACC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52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72B88-DB6E-EF9F-8330-C82C2EAD8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D29953-B4A9-0EA1-D477-0FFA46F2A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1B08E8-0938-FC7F-4B80-138971867B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0F8A2F-67B7-024B-D8A8-6CD3F522B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D0A32-7251-4FD2-8955-1B0B361ACC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52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FD0A32-7251-4FD2-8955-1B0B361ACC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11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E72AB-F7D7-0618-786D-1958BF712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796A41-682E-E49D-FA5F-BD444932ED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379E4-776F-CA6E-AF49-55E059774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D37B9-E8F4-2223-0816-14E35071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49C42-0AAD-1300-589A-947E171C9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3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577C7-5C20-5F9E-BFAD-F2540FF30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6DD39-FC6E-AF11-3815-FD8FA7E13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76C2F-329A-940D-259B-0A197087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7B115-A119-EC01-9C48-1AB4BF49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2EC43-5DAC-D727-00AB-CA2300E5E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34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6EA04-BAD3-3A2D-1F10-869F3A4B8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9200F-F7FE-531C-3A23-D2E2F1E3C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130B2-7DE3-7B3D-F6D4-E845E6E99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8519B-5C03-7E2C-CA73-8F7CC04C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E0DFE-B69D-BA94-B596-4513CB642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65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09055-9FB7-0E5A-4E85-5AE69DAF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5FA1A-EBEA-334F-7A2A-A72975DA7D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54CA4-6B7E-FB89-A6E6-DF38AE151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9CB58-B722-DE30-C103-EAD5E8458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ED244-B2C3-6128-25D7-FFD2EFBB4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F35C99-2EF4-BCCC-A59D-5ACD61D42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55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C3F03-1770-8332-D2D2-38B4CD805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80048-6589-804E-794B-EE1D995B3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DA4C58-5D98-BC47-1600-828AEA2AD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594D5B-A291-ACF5-EE72-ADFCBADC62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3A3612-FD0D-1C4B-228C-2789B2EC38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36650F-7BAF-C697-BB58-A595DCD19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91E862-F6A7-8638-659E-88DEF121C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149477-DF59-E92D-CF06-0389E16BA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6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62B3C-E4C1-ED18-66B2-83A82B92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9E2732-5C30-5F1A-03B6-9393BDBB8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D3D488-E24F-E8AF-AFD3-FF6508DD5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BE025-2FC2-05A4-3A0D-6542EC3DD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3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94F978-46C9-0813-E78A-2C558E642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71DBBC-9978-A7F5-3EEA-477A8F06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3CC0F-927C-FAE3-3A99-434D954C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7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208F6-AE7A-57E6-92DC-40FC670CF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DDBE1-9582-76D0-0039-77105F4AB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89F11-E527-C69E-D268-FD9989EB6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32BC1-4E81-979B-4CC1-9FD90E91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7192F-1964-85E0-8086-E8148E832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21F5CD-72FA-B62E-2919-0A39DF874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9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2ED7C-DAEB-D80C-D82F-B4D37C9E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CBBA94-52F1-1B88-3A64-7B8E550F6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82361-2644-4235-A88F-15D303DC1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05148-5DD1-3E08-A8B9-26B64B7F0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982C7-361A-AD22-EFC3-0E01D9113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35136-06FD-748E-044F-AEC7830C0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244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D82E5-94D6-A5E2-98C9-22ABC966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0BD20-E94B-CD82-3B06-4BEAE98B44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34DED-F37D-277C-4B0E-CC99E1D37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94829-1DD2-6C73-8EEA-EB95963F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72126-A167-DDE2-0341-ACB781EE8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05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B11DA-0B6D-5A84-3254-D7A0DB7A43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CD6DD-4DDA-D663-F50F-D4CA490B4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0994E-9955-B5C0-7E5B-E53EA0B3B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104B2-A796-AB2D-767A-B70F07BD3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7AF38-B94F-0581-967F-F7E7A0326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4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C5B0B-8AF4-3577-2A8D-C640DE5FC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2BFBE-EC83-742E-A397-255ACAE35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012F3-6417-A734-327C-F3CEB4D28A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0A437A-8A8A-4C0C-82A6-606CDB05162A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19CC2-9799-44E2-6BBC-994191F76F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82118-AE79-C425-8E97-60C19A22E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C38130-1234-4080-979C-D5AC7D1BA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2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78889C-F2DC-7DFD-AE2D-815D79310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4E63E4E-D590-1024-8971-6B706709C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82" y="269365"/>
            <a:ext cx="10288436" cy="19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3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223D7E-C485-CFF2-11EA-E39130F6D8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" r="3557" b="-1"/>
          <a:stretch>
            <a:fillRect/>
          </a:stretch>
        </p:blipFill>
        <p:spPr>
          <a:xfrm>
            <a:off x="0" y="10"/>
            <a:ext cx="9692639" cy="68743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3E88D0-7F12-B80D-5B7E-5BDCCE780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990" y="214518"/>
            <a:ext cx="5001408" cy="189991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A4D8C"/>
                </a:solidFill>
              </a:rPr>
              <a:t>Why providers count</a:t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842B3-B075-D4D3-ACD8-D608E9B44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0144" y="1441525"/>
            <a:ext cx="3925466" cy="47354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Every three years, licensed child care providers are invited to participate in the Child Care Market Rate Survey to help us better understand: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C88A1A"/>
                </a:solidFill>
              </a:rPr>
              <a:t>✓</a:t>
            </a:r>
            <a:r>
              <a:rPr lang="en-US" sz="2400" dirty="0"/>
              <a:t>     </a:t>
            </a:r>
            <a:r>
              <a:rPr lang="en-US" sz="2600" dirty="0"/>
              <a:t>Tuition and rates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C88A1A"/>
                </a:solidFill>
              </a:rPr>
              <a:t>✓</a:t>
            </a:r>
            <a:r>
              <a:rPr lang="en-US" sz="2400" dirty="0"/>
              <a:t>     </a:t>
            </a:r>
            <a:r>
              <a:rPr lang="en-US" sz="2600" dirty="0"/>
              <a:t>Enrollment 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C88A1A"/>
                </a:solidFill>
              </a:rPr>
              <a:t>✓</a:t>
            </a:r>
            <a:r>
              <a:rPr lang="en-US" sz="2400" dirty="0"/>
              <a:t>     </a:t>
            </a:r>
            <a:r>
              <a:rPr lang="en-US" sz="2600" dirty="0"/>
              <a:t>Staff compensation and benefits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US" sz="3600" b="1" dirty="0">
                <a:solidFill>
                  <a:srgbClr val="C88A1A"/>
                </a:solidFill>
              </a:rPr>
              <a:t>✓</a:t>
            </a:r>
            <a:r>
              <a:rPr lang="en-US" sz="2400" dirty="0"/>
              <a:t>     </a:t>
            </a:r>
            <a:r>
              <a:rPr lang="en-US" sz="2600" dirty="0"/>
              <a:t>Cost of providing care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Participation helps inform future CCAP reimbursement rates and other child care policy decisions.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4040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57ABA3-7360-454B-EE7E-AD12D0A89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B368A9-6960-CD40-F722-4312F7962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1" r="3077"/>
          <a:stretch>
            <a:fillRect/>
          </a:stretch>
        </p:blipFill>
        <p:spPr>
          <a:xfrm>
            <a:off x="-3047" y="0"/>
            <a:ext cx="8561605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D73D4-37EB-D9A1-85AB-0041A6F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3258" y="365125"/>
            <a:ext cx="4862970" cy="189991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A4D8C"/>
                </a:solidFill>
              </a:rPr>
              <a:t>How results are used</a:t>
            </a:r>
            <a:br>
              <a:rPr lang="en-US" sz="4000" b="1" dirty="0"/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52A16-0BA3-A3AC-D1D7-8A7BDBF2C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568" y="1834179"/>
            <a:ext cx="4023360" cy="42459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Every survey response becomes part of a statewide picture of Maine’s child care market and is combined with other responses to inform:</a:t>
            </a:r>
          </a:p>
          <a:p>
            <a:pPr mar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b="1" dirty="0">
                <a:solidFill>
                  <a:srgbClr val="C88A1A"/>
                </a:solidFill>
              </a:rPr>
              <a:t>✓</a:t>
            </a:r>
            <a:r>
              <a:rPr lang="en-US" sz="2000" dirty="0">
                <a:solidFill>
                  <a:srgbClr val="C88A1A"/>
                </a:solidFill>
              </a:rPr>
              <a:t>   </a:t>
            </a:r>
            <a:r>
              <a:rPr lang="en-US" sz="2000" dirty="0"/>
              <a:t>CCAP reimbursement rates</a:t>
            </a:r>
          </a:p>
          <a:p>
            <a:pPr marL="0" lvl="0" indent="0">
              <a:buNone/>
            </a:pPr>
            <a:r>
              <a:rPr lang="en-US" sz="2000" b="1" dirty="0">
                <a:solidFill>
                  <a:srgbClr val="C88A1A"/>
                </a:solidFill>
              </a:rPr>
              <a:t>✓</a:t>
            </a:r>
            <a:r>
              <a:rPr lang="en-US" sz="2000" dirty="0">
                <a:solidFill>
                  <a:srgbClr val="C88A1A"/>
                </a:solidFill>
              </a:rPr>
              <a:t>  </a:t>
            </a:r>
            <a:r>
              <a:rPr lang="en-US" sz="2000" dirty="0"/>
              <a:t>Understanding child care costs </a:t>
            </a:r>
          </a:p>
          <a:p>
            <a:pPr marL="0" lvl="0" indent="0">
              <a:buNone/>
            </a:pPr>
            <a:r>
              <a:rPr lang="en-US" sz="2000" b="1" dirty="0">
                <a:solidFill>
                  <a:srgbClr val="C88A1A"/>
                </a:solidFill>
              </a:rPr>
              <a:t>✓</a:t>
            </a:r>
            <a:r>
              <a:rPr lang="en-US" sz="2000" dirty="0">
                <a:solidFill>
                  <a:srgbClr val="C88A1A"/>
                </a:solidFill>
              </a:rPr>
              <a:t>  </a:t>
            </a:r>
            <a:r>
              <a:rPr lang="en-US" sz="2000" dirty="0"/>
              <a:t>State planning and policy </a:t>
            </a:r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b="1" dirty="0">
                <a:solidFill>
                  <a:srgbClr val="0A4D8C"/>
                </a:solidFill>
              </a:rPr>
              <a:t>Individual survey responses are never reported publicly. Results are shared only in summary form.</a:t>
            </a:r>
          </a:p>
        </p:txBody>
      </p:sp>
    </p:spTree>
    <p:extLst>
      <p:ext uri="{BB962C8B-B14F-4D97-AF65-F5344CB8AC3E}">
        <p14:creationId xmlns:p14="http://schemas.microsoft.com/office/powerpoint/2010/main" val="70353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3A5E0-DCED-72A7-9079-D64D08C93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3CD7754-5533-37A5-3F7E-839BD00E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963E6B-BB63-95CF-2387-B7CB2BD3E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9" r="8409"/>
          <a:stretch/>
        </p:blipFill>
        <p:spPr>
          <a:xfrm>
            <a:off x="-3047" y="0"/>
            <a:ext cx="8561605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FB8E9AF-E8AD-7B2F-8F76-FE1F043E9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6DBE48-3EC6-7DCB-A563-5BC79FD7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3258" y="195154"/>
            <a:ext cx="4862970" cy="189991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A4D8C"/>
                </a:solidFill>
              </a:rPr>
              <a:t>Participation is easy</a:t>
            </a:r>
            <a:br>
              <a:rPr lang="en-US" sz="4000" b="1" dirty="0"/>
            </a:b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3A9089-2B6A-8B70-C4DB-BA96DB0B2A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374" y="1336454"/>
            <a:ext cx="4071171" cy="526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42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60E699-189B-DE91-F32D-AC60650F9A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"/>
          <a:stretch>
            <a:fillRect/>
          </a:stretch>
        </p:blipFill>
        <p:spPr>
          <a:xfrm>
            <a:off x="7349265" y="836066"/>
            <a:ext cx="4369398" cy="44271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54DE4F-B3B6-5F38-B702-2C5F9C23B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2" r="24687" b="1"/>
          <a:stretch>
            <a:fillRect/>
          </a:stretch>
        </p:blipFill>
        <p:spPr>
          <a:xfrm>
            <a:off x="0" y="-15639"/>
            <a:ext cx="6791393" cy="6873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CF1470-2D34-161B-1718-ED946358E3E7}"/>
              </a:ext>
            </a:extLst>
          </p:cNvPr>
          <p:cNvSpPr txBox="1"/>
          <p:nvPr/>
        </p:nvSpPr>
        <p:spPr>
          <a:xfrm>
            <a:off x="268045" y="5924321"/>
            <a:ext cx="1165591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A4D8C"/>
                </a:solidFill>
              </a:rPr>
              <a:t>Need help? We’ve got you covered.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461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134</Words>
  <Application>Microsoft Office PowerPoint</Application>
  <PresentationFormat>Widescreen</PresentationFormat>
  <Paragraphs>22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Why providers count </vt:lpstr>
      <vt:lpstr>How results are used </vt:lpstr>
      <vt:lpstr>Participation is easy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S Paras</dc:creator>
  <cp:lastModifiedBy>Caroline S Paras</cp:lastModifiedBy>
  <cp:revision>7</cp:revision>
  <dcterms:created xsi:type="dcterms:W3CDTF">2026-08-06T21:23:10Z</dcterms:created>
  <dcterms:modified xsi:type="dcterms:W3CDTF">2026-08-24T16:11:31Z</dcterms:modified>
</cp:coreProperties>
</file>